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EFF9"/>
    <a:srgbClr val="2ABC6C"/>
    <a:srgbClr val="0033CC"/>
    <a:srgbClr val="A4E6F6"/>
    <a:srgbClr val="94E2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27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777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795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4796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0035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65042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202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3196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830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949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047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553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933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659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472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490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smtClean="0"/>
              <a:pPr/>
              <a:t>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514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2/7/2019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1441144"/>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964;&#959;%20&#967;&#945;&#956;&#959;&#947;&#949;&#955;&#945;&#963;&#964;&#972;%20&#963;&#965;&#957;&#957;&#949;&#966;&#940;&#954;&#953;/arxiko.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3EFF9"/>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2341562" y="3029480"/>
            <a:ext cx="6400800" cy="1947333"/>
          </a:xfrm>
        </p:spPr>
        <p:txBody>
          <a:bodyPr>
            <a:normAutofit/>
          </a:bodyPr>
          <a:lstStyle/>
          <a:p>
            <a:r>
              <a:rPr lang="el-GR" sz="2800" b="1" dirty="0" smtClean="0">
                <a:solidFill>
                  <a:srgbClr val="FFFF00"/>
                </a:solidFill>
                <a:latin typeface="Garamond" panose="02020404030301010803" pitchFamily="18" charset="0"/>
              </a:rPr>
              <a:t>1</a:t>
            </a:r>
            <a:r>
              <a:rPr lang="el-GR" sz="2800" b="1" baseline="30000" dirty="0" smtClean="0">
                <a:solidFill>
                  <a:srgbClr val="FFFF00"/>
                </a:solidFill>
                <a:latin typeface="Garamond" panose="02020404030301010803" pitchFamily="18" charset="0"/>
              </a:rPr>
              <a:t>ο</a:t>
            </a:r>
            <a:r>
              <a:rPr lang="el-GR" sz="2800" b="1" dirty="0" smtClean="0">
                <a:solidFill>
                  <a:srgbClr val="FFFF00"/>
                </a:solidFill>
                <a:latin typeface="Garamond" panose="02020404030301010803" pitchFamily="18" charset="0"/>
              </a:rPr>
              <a:t> Δημοτικό Σχολείο Τυρνάβου</a:t>
            </a:r>
          </a:p>
          <a:p>
            <a:r>
              <a:rPr lang="el-GR" sz="2800" b="1" dirty="0">
                <a:solidFill>
                  <a:srgbClr val="FFFF00"/>
                </a:solidFill>
                <a:latin typeface="Garamond" panose="02020404030301010803" pitchFamily="18" charset="0"/>
              </a:rPr>
              <a:t> </a:t>
            </a:r>
            <a:r>
              <a:rPr lang="el-GR" sz="2800" b="1" dirty="0" smtClean="0">
                <a:solidFill>
                  <a:srgbClr val="FFFF00"/>
                </a:solidFill>
                <a:latin typeface="Garamond" panose="02020404030301010803" pitchFamily="18" charset="0"/>
              </a:rPr>
              <a:t>          ΣΤ΄  τάξη</a:t>
            </a:r>
            <a:endParaRPr lang="el-GR" sz="2800" b="1" dirty="0">
              <a:solidFill>
                <a:srgbClr val="FFFF00"/>
              </a:solidFill>
              <a:latin typeface="Garamond" panose="02020404030301010803" pitchFamily="18" charset="0"/>
            </a:endParaRPr>
          </a:p>
        </p:txBody>
      </p:sp>
      <p:sp>
        <p:nvSpPr>
          <p:cNvPr id="6" name="Ορθογώνιο 5"/>
          <p:cNvSpPr/>
          <p:nvPr/>
        </p:nvSpPr>
        <p:spPr>
          <a:xfrm>
            <a:off x="688184" y="1009947"/>
            <a:ext cx="10627515" cy="1200329"/>
          </a:xfrm>
          <a:prstGeom prst="rect">
            <a:avLst/>
          </a:prstGeom>
          <a:noFill/>
        </p:spPr>
        <p:txBody>
          <a:bodyPr wrap="square" lIns="91440" tIns="45720" rIns="91440" bIns="45720">
            <a:spAutoFit/>
          </a:bodyPr>
          <a:lstStyle/>
          <a:p>
            <a:pPr algn="ctr"/>
            <a:r>
              <a:rPr lang="el-GR" sz="7200" b="1" i="1" cap="none" spc="0" dirty="0">
                <a:ln w="12700" cmpd="sng">
                  <a:solidFill>
                    <a:schemeClr val="accent4"/>
                  </a:solidFill>
                  <a:prstDash val="solid"/>
                </a:ln>
                <a:solidFill>
                  <a:srgbClr val="0033CC"/>
                </a:solidFill>
                <a:effectLst/>
                <a:latin typeface="Garamond" panose="02020404030301010803" pitchFamily="18" charset="0"/>
              </a:rPr>
              <a:t>Το </a:t>
            </a:r>
            <a:r>
              <a:rPr lang="el-GR" sz="7200" b="1" i="1" cap="none" spc="0" dirty="0" smtClean="0">
                <a:ln w="12700" cmpd="sng">
                  <a:solidFill>
                    <a:schemeClr val="accent4"/>
                  </a:solidFill>
                  <a:prstDash val="solid"/>
                </a:ln>
                <a:solidFill>
                  <a:srgbClr val="0033CC"/>
                </a:solidFill>
                <a:effectLst/>
                <a:latin typeface="Garamond" panose="02020404030301010803" pitchFamily="18" charset="0"/>
              </a:rPr>
              <a:t>χαμογελαστό συννεφάκι</a:t>
            </a:r>
            <a:endParaRPr lang="el-GR" sz="7200" b="1" i="1" cap="none" spc="0" dirty="0">
              <a:ln w="12700" cmpd="sng">
                <a:solidFill>
                  <a:schemeClr val="accent4"/>
                </a:solidFill>
                <a:prstDash val="solid"/>
              </a:ln>
              <a:solidFill>
                <a:srgbClr val="0033CC"/>
              </a:solidFill>
              <a:effectLst/>
              <a:latin typeface="Garamond" panose="02020404030301010803" pitchFamily="18" charset="0"/>
            </a:endParaRPr>
          </a:p>
        </p:txBody>
      </p:sp>
      <p:sp>
        <p:nvSpPr>
          <p:cNvPr id="9" name="Ορθογώνιο 8"/>
          <p:cNvSpPr/>
          <p:nvPr/>
        </p:nvSpPr>
        <p:spPr>
          <a:xfrm>
            <a:off x="7072313" y="4841910"/>
            <a:ext cx="4243386" cy="1200329"/>
          </a:xfrm>
          <a:prstGeom prst="rect">
            <a:avLst/>
          </a:prstGeom>
          <a:noFill/>
        </p:spPr>
        <p:txBody>
          <a:bodyPr wrap="square" lIns="91440" tIns="45720" rIns="91440" bIns="45720">
            <a:spAutoFit/>
          </a:bodyPr>
          <a:lstStyle/>
          <a:p>
            <a:pPr algn="just" defTabSz="914400"/>
            <a:r>
              <a:rPr lang="el-GR" b="1" i="1" dirty="0">
                <a:solidFill>
                  <a:srgbClr val="7030A0"/>
                </a:solidFill>
                <a:latin typeface="Garamond" panose="02020404030301010803" pitchFamily="18" charset="0"/>
                <a:cs typeface="Times New Roman" panose="02020603050405020304" pitchFamily="18" charset="0"/>
              </a:rPr>
              <a:t>Επιμέλεια:  </a:t>
            </a:r>
            <a:r>
              <a:rPr lang="el-GR" b="1" i="1" dirty="0" smtClean="0">
                <a:solidFill>
                  <a:srgbClr val="7030A0"/>
                </a:solidFill>
                <a:latin typeface="Garamond" panose="02020404030301010803" pitchFamily="18" charset="0"/>
                <a:cs typeface="Times New Roman" panose="02020603050405020304" pitchFamily="18" charset="0"/>
              </a:rPr>
              <a:t>Κιτσούλης Γεώργιος  ΠΕ08</a:t>
            </a:r>
            <a:endParaRPr lang="el-GR" b="1" i="1" dirty="0">
              <a:solidFill>
                <a:srgbClr val="7030A0"/>
              </a:solidFill>
              <a:latin typeface="Garamond" panose="02020404030301010803" pitchFamily="18" charset="0"/>
              <a:cs typeface="Times New Roman" panose="02020603050405020304" pitchFamily="18" charset="0"/>
            </a:endParaRPr>
          </a:p>
          <a:p>
            <a:pPr algn="just" defTabSz="914400"/>
            <a:r>
              <a:rPr lang="el-GR" b="1" i="1" dirty="0">
                <a:solidFill>
                  <a:srgbClr val="7030A0"/>
                </a:solidFill>
                <a:latin typeface="Garamond" panose="02020404030301010803" pitchFamily="18" charset="0"/>
                <a:cs typeface="Times New Roman" panose="02020603050405020304" pitchFamily="18" charset="0"/>
              </a:rPr>
              <a:t>                   </a:t>
            </a:r>
            <a:r>
              <a:rPr lang="el-GR" b="1" i="1" dirty="0" err="1">
                <a:solidFill>
                  <a:srgbClr val="7030A0"/>
                </a:solidFill>
                <a:latin typeface="Garamond" panose="02020404030301010803" pitchFamily="18" charset="0"/>
                <a:cs typeface="Times New Roman" panose="02020603050405020304" pitchFamily="18" charset="0"/>
              </a:rPr>
              <a:t>Ζήσκου</a:t>
            </a:r>
            <a:r>
              <a:rPr lang="el-GR" b="1" i="1" dirty="0">
                <a:solidFill>
                  <a:srgbClr val="7030A0"/>
                </a:solidFill>
                <a:latin typeface="Garamond" panose="02020404030301010803" pitchFamily="18" charset="0"/>
                <a:cs typeface="Times New Roman" panose="02020603050405020304" pitchFamily="18" charset="0"/>
              </a:rPr>
              <a:t> Ελένη  ΠΕ70</a:t>
            </a:r>
          </a:p>
          <a:p>
            <a:pPr algn="just" defTabSz="914400"/>
            <a:r>
              <a:rPr lang="el-GR" b="1" i="1" dirty="0">
                <a:solidFill>
                  <a:srgbClr val="7030A0"/>
                </a:solidFill>
                <a:latin typeface="Garamond" panose="02020404030301010803" pitchFamily="18" charset="0"/>
                <a:cs typeface="Times New Roman" panose="02020603050405020304" pitchFamily="18" charset="0"/>
              </a:rPr>
              <a:t>                   </a:t>
            </a:r>
            <a:r>
              <a:rPr lang="el-GR" b="1" i="1" dirty="0" err="1">
                <a:solidFill>
                  <a:srgbClr val="7030A0"/>
                </a:solidFill>
                <a:latin typeface="Garamond" panose="02020404030301010803" pitchFamily="18" charset="0"/>
                <a:cs typeface="Times New Roman" panose="02020603050405020304" pitchFamily="18" charset="0"/>
              </a:rPr>
              <a:t>Μπαλαμπάνος</a:t>
            </a:r>
            <a:r>
              <a:rPr lang="el-GR" b="1" i="1" dirty="0">
                <a:solidFill>
                  <a:srgbClr val="7030A0"/>
                </a:solidFill>
                <a:latin typeface="Garamond" panose="02020404030301010803" pitchFamily="18" charset="0"/>
                <a:cs typeface="Times New Roman" panose="02020603050405020304" pitchFamily="18" charset="0"/>
              </a:rPr>
              <a:t> Αστέριος  ΠΕ70  </a:t>
            </a:r>
          </a:p>
          <a:p>
            <a:pPr algn="just" defTabSz="914400"/>
            <a:r>
              <a:rPr lang="el-GR" b="1" i="1" dirty="0">
                <a:solidFill>
                  <a:srgbClr val="7030A0"/>
                </a:solidFill>
                <a:latin typeface="Garamond" panose="02020404030301010803" pitchFamily="18" charset="0"/>
                <a:cs typeface="Times New Roman" panose="02020603050405020304" pitchFamily="18" charset="0"/>
              </a:rPr>
              <a:t>                   </a:t>
            </a:r>
            <a:r>
              <a:rPr lang="el-GR" b="1" i="1" dirty="0" err="1">
                <a:solidFill>
                  <a:srgbClr val="7030A0"/>
                </a:solidFill>
                <a:latin typeface="Garamond" panose="02020404030301010803" pitchFamily="18" charset="0"/>
                <a:cs typeface="Times New Roman" panose="02020603050405020304" pitchFamily="18" charset="0"/>
              </a:rPr>
              <a:t>Γκουγκουμάτη</a:t>
            </a:r>
            <a:r>
              <a:rPr lang="el-GR" b="1" i="1" dirty="0">
                <a:solidFill>
                  <a:srgbClr val="7030A0"/>
                </a:solidFill>
                <a:latin typeface="Garamond" panose="02020404030301010803" pitchFamily="18" charset="0"/>
                <a:cs typeface="Times New Roman" panose="02020603050405020304" pitchFamily="18" charset="0"/>
              </a:rPr>
              <a:t> Μαρία  </a:t>
            </a:r>
            <a:r>
              <a:rPr lang="el-GR" b="1" i="1" dirty="0" smtClean="0">
                <a:solidFill>
                  <a:srgbClr val="7030A0"/>
                </a:solidFill>
                <a:latin typeface="Garamond" panose="02020404030301010803" pitchFamily="18" charset="0"/>
                <a:cs typeface="Times New Roman" panose="02020603050405020304" pitchFamily="18" charset="0"/>
              </a:rPr>
              <a:t>ΠΕ70</a:t>
            </a:r>
            <a:endParaRPr lang="el-GR" b="1" i="1" dirty="0">
              <a:solidFill>
                <a:srgbClr val="7030A0"/>
              </a:solidFill>
              <a:latin typeface="Garamond" panose="02020404030301010803" pitchFamily="18" charset="0"/>
              <a:cs typeface="Times New Roman" panose="02020603050405020304" pitchFamily="18" charset="0"/>
            </a:endParaRPr>
          </a:p>
        </p:txBody>
      </p:sp>
      <p:pic>
        <p:nvPicPr>
          <p:cNvPr id="5" name="Εικόνα 4"/>
          <p:cNvPicPr>
            <a:picLocks noChangeAspect="1"/>
          </p:cNvPicPr>
          <p:nvPr/>
        </p:nvPicPr>
        <p:blipFill>
          <a:blip r:embed="rId2"/>
          <a:stretch>
            <a:fillRect/>
          </a:stretch>
        </p:blipFill>
        <p:spPr>
          <a:xfrm>
            <a:off x="1160462" y="4309091"/>
            <a:ext cx="2362200" cy="1762125"/>
          </a:xfrm>
          <a:prstGeom prst="rect">
            <a:avLst/>
          </a:prstGeom>
        </p:spPr>
      </p:pic>
    </p:spTree>
    <p:extLst>
      <p:ext uri="{BB962C8B-B14F-4D97-AF65-F5344CB8AC3E}">
        <p14:creationId xmlns:p14="http://schemas.microsoft.com/office/powerpoint/2010/main" val="2527856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 y="300037"/>
            <a:ext cx="3810000" cy="285750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50" y="553641"/>
            <a:ext cx="3662363" cy="2746772"/>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538" y="3443289"/>
            <a:ext cx="3962400" cy="2971800"/>
          </a:xfrm>
          <a:prstGeom prst="rect">
            <a:avLst/>
          </a:prstGeom>
        </p:spPr>
      </p:pic>
      <p:pic>
        <p:nvPicPr>
          <p:cNvPr id="5" name="Εικόνα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689" y="3443289"/>
            <a:ext cx="3962400" cy="2971800"/>
          </a:xfrm>
          <a:prstGeom prst="rect">
            <a:avLst/>
          </a:prstGeom>
        </p:spPr>
      </p:pic>
    </p:spTree>
    <p:extLst>
      <p:ext uri="{BB962C8B-B14F-4D97-AF65-F5344CB8AC3E}">
        <p14:creationId xmlns:p14="http://schemas.microsoft.com/office/powerpoint/2010/main" val="76486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9135">
            <a:off x="1166813" y="1371600"/>
            <a:ext cx="3319462" cy="348615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5423">
            <a:off x="6396037" y="1177924"/>
            <a:ext cx="3633788" cy="3873501"/>
          </a:xfrm>
          <a:prstGeom prst="rect">
            <a:avLst/>
          </a:prstGeom>
        </p:spPr>
      </p:pic>
    </p:spTree>
    <p:extLst>
      <p:ext uri="{BB962C8B-B14F-4D97-AF65-F5344CB8AC3E}">
        <p14:creationId xmlns:p14="http://schemas.microsoft.com/office/powerpoint/2010/main" val="867510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615414" y="2626148"/>
            <a:ext cx="5896166" cy="1077218"/>
          </a:xfrm>
          <a:prstGeom prst="rect">
            <a:avLst/>
          </a:prstGeom>
        </p:spPr>
        <p:txBody>
          <a:bodyPr wrap="none">
            <a:spAutoFit/>
          </a:bodyPr>
          <a:lstStyle/>
          <a:p>
            <a:r>
              <a:rPr lang="en-US" sz="3200" b="1" dirty="0" smtClean="0">
                <a:hlinkClick r:id="rId2" action="ppaction://hlinkfile"/>
              </a:rPr>
              <a:t>Παρα</a:t>
            </a:r>
            <a:r>
              <a:rPr lang="en-US" sz="3200" b="1" dirty="0" err="1" smtClean="0">
                <a:hlinkClick r:id="rId2" action="ppaction://hlinkfile"/>
              </a:rPr>
              <a:t>μύθι</a:t>
            </a:r>
            <a:r>
              <a:rPr lang="en-US" sz="3200" b="1" dirty="0" smtClean="0">
                <a:hlinkClick r:id="rId2" action="ppaction://hlinkfile"/>
              </a:rPr>
              <a:t> εικονογρα</a:t>
            </a:r>
            <a:r>
              <a:rPr lang="en-US" sz="3200" b="1" dirty="0" err="1" smtClean="0">
                <a:hlinkClick r:id="rId2" action="ppaction://hlinkfile"/>
              </a:rPr>
              <a:t>φημένο</a:t>
            </a:r>
            <a:r>
              <a:rPr lang="en-US" sz="3200" b="1" dirty="0" smtClean="0">
                <a:hlinkClick r:id="rId2" action="ppaction://hlinkfile"/>
              </a:rPr>
              <a:t> </a:t>
            </a:r>
          </a:p>
          <a:p>
            <a:r>
              <a:rPr lang="el-GR" sz="3200" b="1" dirty="0" smtClean="0">
                <a:hlinkClick r:id="rId2" action="ppaction://hlinkfile"/>
              </a:rPr>
              <a:t>το </a:t>
            </a:r>
            <a:r>
              <a:rPr lang="el-GR" sz="3200" b="1" dirty="0">
                <a:hlinkClick r:id="rId2" action="ppaction://hlinkfile"/>
              </a:rPr>
              <a:t>χαμογελαστό συννεφάκι</a:t>
            </a:r>
            <a:endParaRPr lang="el-GR" sz="3200" b="1" dirty="0"/>
          </a:p>
        </p:txBody>
      </p:sp>
    </p:spTree>
    <p:extLst>
      <p:ext uri="{BB962C8B-B14F-4D97-AF65-F5344CB8AC3E}">
        <p14:creationId xmlns:p14="http://schemas.microsoft.com/office/powerpoint/2010/main" val="2214643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247" y="1970467"/>
            <a:ext cx="6400801" cy="3253711"/>
          </a:xfrm>
          <a:prstGeom prst="rect">
            <a:avLst/>
          </a:prstGeom>
          <a:noFill/>
        </p:spPr>
        <p:txBody>
          <a:bodyPr wrap="square" rtlCol="0">
            <a:spAutoFit/>
          </a:bodyPr>
          <a:lstStyle/>
          <a:p>
            <a:pPr>
              <a:lnSpc>
                <a:spcPct val="107000"/>
              </a:lnSpc>
              <a:spcAft>
                <a:spcPts val="800"/>
              </a:spcAft>
            </a:pPr>
            <a:r>
              <a:rPr lang="el-GR" sz="2400" dirty="0">
                <a:latin typeface="Garamond" panose="02020404030301010803" pitchFamily="18" charset="0"/>
                <a:ea typeface="Calibri" panose="020F0502020204030204" pitchFamily="34" charset="0"/>
                <a:cs typeface="Times New Roman" panose="02020603050405020304" pitchFamily="18" charset="0"/>
              </a:rPr>
              <a:t>Στα πλαίσια του διαγωνισμού Κύπρος, Ελλάδα, Ομογένεια: Εκπαιδευτικές γέφυρες… αποφασίσαμε με τους μαθητές της ΣΤ΄ τάξης του 1</a:t>
            </a:r>
            <a:r>
              <a:rPr lang="el-GR" sz="2400" baseline="30000" dirty="0">
                <a:latin typeface="Garamond" panose="02020404030301010803" pitchFamily="18" charset="0"/>
                <a:ea typeface="Calibri" panose="020F0502020204030204" pitchFamily="34" charset="0"/>
                <a:cs typeface="Times New Roman" panose="02020603050405020304" pitchFamily="18" charset="0"/>
              </a:rPr>
              <a:t>ου</a:t>
            </a:r>
            <a:r>
              <a:rPr lang="el-GR" sz="2400" dirty="0">
                <a:latin typeface="Garamond" panose="02020404030301010803" pitchFamily="18" charset="0"/>
                <a:ea typeface="Calibri" panose="020F0502020204030204" pitchFamily="34" charset="0"/>
                <a:cs typeface="Times New Roman" panose="02020603050405020304" pitchFamily="18" charset="0"/>
              </a:rPr>
              <a:t> Δημοτικού Σχολείου Τυρνάβου να ασχοληθούμε με την εικονογράφηση του παραμυθιού «Το χαμογελαστό συννεφάκι» της Μάρως </a:t>
            </a:r>
            <a:r>
              <a:rPr lang="el-GR" sz="2400" dirty="0" err="1">
                <a:latin typeface="Garamond" panose="02020404030301010803" pitchFamily="18" charset="0"/>
                <a:ea typeface="Calibri" panose="020F0502020204030204" pitchFamily="34" charset="0"/>
                <a:cs typeface="Times New Roman" panose="02020603050405020304" pitchFamily="18" charset="0"/>
              </a:rPr>
              <a:t>Λοΐζου</a:t>
            </a:r>
            <a:r>
              <a:rPr lang="el-GR" sz="2400" dirty="0">
                <a:latin typeface="Garamond" panose="02020404030301010803" pitchFamily="18" charset="0"/>
                <a:ea typeface="Calibri" panose="020F0502020204030204" pitchFamily="34" charset="0"/>
                <a:cs typeface="Times New Roman" panose="02020603050405020304" pitchFamily="18" charset="0"/>
              </a:rPr>
              <a:t> από το Ανθολόγιο Λογοτεχνικών Κειμένων  της ΣΤ΄ τάξης  με τη μέθοδο της χαρακτικής.</a:t>
            </a:r>
            <a:endParaRPr lang="el-GR" sz="24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1712890" y="1094704"/>
            <a:ext cx="6838682" cy="707886"/>
          </a:xfrm>
          <a:prstGeom prst="rect">
            <a:avLst/>
          </a:prstGeom>
          <a:noFill/>
        </p:spPr>
        <p:txBody>
          <a:bodyPr wrap="square" rtlCol="0">
            <a:spAutoFit/>
          </a:bodyPr>
          <a:lstStyle/>
          <a:p>
            <a:pPr algn="ctr"/>
            <a:r>
              <a:rPr lang="el-GR" sz="4000" b="1" dirty="0" smtClean="0">
                <a:latin typeface="Garamond" panose="02020404030301010803" pitchFamily="18" charset="0"/>
              </a:rPr>
              <a:t>Ποιοι είμαστε</a:t>
            </a:r>
            <a:endParaRPr lang="el-GR" sz="4000" b="1" dirty="0">
              <a:latin typeface="Garamond" panose="02020404030301010803" pitchFamily="18" charset="0"/>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125" y="528638"/>
            <a:ext cx="4548188" cy="3411141"/>
          </a:xfrm>
          <a:prstGeom prst="rect">
            <a:avLst/>
          </a:prstGeom>
        </p:spPr>
      </p:pic>
    </p:spTree>
    <p:extLst>
      <p:ext uri="{BB962C8B-B14F-4D97-AF65-F5344CB8AC3E}">
        <p14:creationId xmlns:p14="http://schemas.microsoft.com/office/powerpoint/2010/main" val="3738425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7893" y="489397"/>
            <a:ext cx="6658378" cy="730265"/>
          </a:xfrm>
          <a:prstGeom prst="rect">
            <a:avLst/>
          </a:prstGeom>
          <a:noFill/>
        </p:spPr>
        <p:txBody>
          <a:bodyPr wrap="square" rtlCol="0">
            <a:spAutoFit/>
          </a:bodyPr>
          <a:lstStyle/>
          <a:p>
            <a:pPr algn="ctr">
              <a:lnSpc>
                <a:spcPct val="107000"/>
              </a:lnSpc>
              <a:spcAft>
                <a:spcPts val="800"/>
              </a:spcAft>
            </a:pPr>
            <a:r>
              <a:rPr lang="el-GR" sz="4000" b="1" dirty="0">
                <a:latin typeface="Garamond" panose="02020404030301010803" pitchFamily="18" charset="0"/>
                <a:ea typeface="Calibri" panose="020F0502020204030204" pitchFamily="34" charset="0"/>
                <a:cs typeface="Times New Roman" panose="02020603050405020304" pitchFamily="18" charset="0"/>
              </a:rPr>
              <a:t>Π</a:t>
            </a:r>
            <a:r>
              <a:rPr lang="el-GR" sz="4000" b="1" dirty="0" smtClean="0">
                <a:latin typeface="Garamond" panose="02020404030301010803" pitchFamily="18" charset="0"/>
                <a:ea typeface="Calibri" panose="020F0502020204030204" pitchFamily="34" charset="0"/>
                <a:cs typeface="Times New Roman" panose="02020603050405020304" pitchFamily="18" charset="0"/>
              </a:rPr>
              <a:t>αιδαγωγικοί στόχοι</a:t>
            </a:r>
            <a:endParaRPr lang="el-GR" sz="4000" b="1"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553791" y="1219662"/>
            <a:ext cx="9826581" cy="4893647"/>
          </a:xfrm>
          <a:prstGeom prst="rect">
            <a:avLst/>
          </a:prstGeom>
          <a:noFill/>
        </p:spPr>
        <p:txBody>
          <a:bodyPr wrap="square" rtlCol="0">
            <a:spAutoFit/>
          </a:bodyPr>
          <a:lstStyle/>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Να γνωρίσουν οι μαθητές νέα γνωστικά πεδία της τέχνης (χαρακτική).</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Να γνωρίσουν τη δουλειά του εικονογράφου και του χαράκτη.</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Να γνωρίσουν την Κύπρο μέσα από εικόνες και κείμενα.</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Να ευαισθητοποιηθούν για την παράνομη εισβολή των τουρκικών στρατευμάτων στην Κύπρο.</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Να χρησιμοποιήσουν καινούριους και διαφορετικούς τρόπους για την αποτύπωση μιας εικόνας.</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Η δημιουργία πρωτότυπων εικαστικών έργων από τα παιδιά, αλλά και την ανάπτυξη των γλωσσικών ικανοτήτων.</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Να ανακαλύψουν ομοιότητες και διαφορές στην κουλτούρα των δύο χωρών μέσα από την τέχνη.</a:t>
            </a:r>
          </a:p>
          <a:p>
            <a:pPr marL="342900" indent="-342900">
              <a:buFont typeface="Wingdings" panose="05000000000000000000" pitchFamily="2" charset="2"/>
              <a:buChar char="Ø"/>
            </a:pPr>
            <a:r>
              <a:rPr lang="el-GR" sz="2400" dirty="0">
                <a:latin typeface="Garamond" panose="02020404030301010803" pitchFamily="18" charset="0"/>
                <a:ea typeface="Calibri" panose="020F0502020204030204" pitchFamily="34" charset="0"/>
                <a:cs typeface="Times New Roman" panose="02020603050405020304" pitchFamily="18" charset="0"/>
              </a:rPr>
              <a:t>Η κατανόηση της πολιτιστικής διάστασης και η συμβολή των τεχνών στον πολιτισμό διαχρονικά.</a:t>
            </a:r>
            <a:endParaRPr lang="el-GR" sz="24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020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568" y="1207508"/>
            <a:ext cx="2481770" cy="750975"/>
          </a:xfrm>
          <a:prstGeom prst="rect">
            <a:avLst/>
          </a:prstGeom>
          <a:noFill/>
        </p:spPr>
        <p:txBody>
          <a:bodyPr wrap="none" rtlCol="0">
            <a:spAutoFit/>
          </a:bodyPr>
          <a:lstStyle/>
          <a:p>
            <a:pPr>
              <a:lnSpc>
                <a:spcPct val="107000"/>
              </a:lnSpc>
              <a:spcAft>
                <a:spcPts val="800"/>
              </a:spcAft>
            </a:pPr>
            <a:r>
              <a:rPr lang="el-GR" sz="4000" b="1" dirty="0">
                <a:latin typeface="Garamond" panose="02020404030301010803" pitchFamily="18" charset="0"/>
                <a:ea typeface="Calibri" panose="020F0502020204030204" pitchFamily="34" charset="0"/>
                <a:cs typeface="Times New Roman" panose="02020603050405020304" pitchFamily="18" charset="0"/>
              </a:rPr>
              <a:t>Διαδικασία</a:t>
            </a:r>
            <a:r>
              <a:rPr lang="el-GR" dirty="0">
                <a:latin typeface="Times New Roman" panose="02020603050405020304" pitchFamily="18" charset="0"/>
                <a:ea typeface="Calibri" panose="020F0502020204030204" pitchFamily="34" charset="0"/>
                <a:cs typeface="Times New Roman" panose="02020603050405020304" pitchFamily="18" charset="0"/>
              </a:rPr>
              <a:t>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991874" y="2394465"/>
            <a:ext cx="7765962" cy="2976328"/>
          </a:xfrm>
          <a:prstGeom prst="rect">
            <a:avLst/>
          </a:prstGeom>
          <a:noFill/>
        </p:spPr>
        <p:txBody>
          <a:bodyPr wrap="square" rtlCol="0">
            <a:spAutoFit/>
          </a:bodyPr>
          <a:lstStyle/>
          <a:p>
            <a:pPr marL="342900" indent="-342900">
              <a:lnSpc>
                <a:spcPct val="107000"/>
              </a:lnSpc>
              <a:spcAft>
                <a:spcPts val="800"/>
              </a:spcAft>
              <a:buFont typeface="Wingdings" panose="05000000000000000000" pitchFamily="2" charset="2"/>
              <a:buChar char="ü"/>
            </a:pPr>
            <a:r>
              <a:rPr lang="el-GR" sz="2400" dirty="0">
                <a:latin typeface="Garamond" panose="02020404030301010803" pitchFamily="18" charset="0"/>
                <a:ea typeface="Calibri" panose="020F0502020204030204" pitchFamily="34" charset="0"/>
                <a:cs typeface="Times New Roman" panose="02020603050405020304" pitchFamily="18" charset="0"/>
              </a:rPr>
              <a:t>Χωρίσαμε το παραμύθι σε </a:t>
            </a:r>
            <a:r>
              <a:rPr lang="el-GR" sz="2400" dirty="0" smtClean="0">
                <a:latin typeface="Garamond" panose="02020404030301010803" pitchFamily="18" charset="0"/>
                <a:ea typeface="Calibri" panose="020F0502020204030204" pitchFamily="34" charset="0"/>
                <a:cs typeface="Times New Roman" panose="02020603050405020304" pitchFamily="18" charset="0"/>
              </a:rPr>
              <a:t>σκηνές.</a:t>
            </a:r>
            <a:endParaRPr lang="el-GR"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pPr>
            <a:r>
              <a:rPr lang="el-GR" sz="2400" dirty="0">
                <a:latin typeface="Garamond" panose="02020404030301010803" pitchFamily="18" charset="0"/>
                <a:ea typeface="Calibri" panose="020F0502020204030204" pitchFamily="34" charset="0"/>
                <a:cs typeface="Times New Roman" panose="02020603050405020304" pitchFamily="18" charset="0"/>
              </a:rPr>
              <a:t>Βρήκαμε τους ήρωες του </a:t>
            </a:r>
            <a:r>
              <a:rPr lang="el-GR" sz="2400" dirty="0" smtClean="0">
                <a:latin typeface="Garamond" panose="02020404030301010803" pitchFamily="18" charset="0"/>
                <a:ea typeface="Calibri" panose="020F0502020204030204" pitchFamily="34" charset="0"/>
                <a:cs typeface="Times New Roman" panose="02020603050405020304" pitchFamily="18" charset="0"/>
              </a:rPr>
              <a:t>παραμυθιού.</a:t>
            </a:r>
            <a:endParaRPr lang="el-GR"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pPr>
            <a:r>
              <a:rPr lang="el-GR" sz="2400" dirty="0">
                <a:latin typeface="Garamond" panose="02020404030301010803" pitchFamily="18" charset="0"/>
                <a:ea typeface="Calibri" panose="020F0502020204030204" pitchFamily="34" charset="0"/>
                <a:cs typeface="Times New Roman" panose="02020603050405020304" pitchFamily="18" charset="0"/>
              </a:rPr>
              <a:t>Σχεδιάσαμε τους ήρωες σε πολλά </a:t>
            </a:r>
            <a:r>
              <a:rPr lang="el-GR" sz="2400" dirty="0" smtClean="0">
                <a:latin typeface="Garamond" panose="02020404030301010803" pitchFamily="18" charset="0"/>
                <a:ea typeface="Calibri" panose="020F0502020204030204" pitchFamily="34" charset="0"/>
                <a:cs typeface="Times New Roman" panose="02020603050405020304" pitchFamily="18" charset="0"/>
              </a:rPr>
              <a:t>προσχέδια.</a:t>
            </a:r>
            <a:endParaRPr lang="el-GR"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pPr>
            <a:r>
              <a:rPr lang="el-GR" sz="2400" dirty="0">
                <a:latin typeface="Garamond" panose="02020404030301010803" pitchFamily="18" charset="0"/>
                <a:ea typeface="Calibri" panose="020F0502020204030204" pitchFamily="34" charset="0"/>
                <a:cs typeface="Times New Roman" panose="02020603050405020304" pitchFamily="18" charset="0"/>
              </a:rPr>
              <a:t>Σχεδιάσαμε τους χώρους των σκηνών του </a:t>
            </a:r>
            <a:r>
              <a:rPr lang="el-GR" sz="2400" dirty="0" smtClean="0">
                <a:latin typeface="Garamond" panose="02020404030301010803" pitchFamily="18" charset="0"/>
                <a:ea typeface="Calibri" panose="020F0502020204030204" pitchFamily="34" charset="0"/>
                <a:cs typeface="Times New Roman" panose="02020603050405020304" pitchFamily="18" charset="0"/>
              </a:rPr>
              <a:t>παραμυθιού.</a:t>
            </a:r>
            <a:endParaRPr lang="el-GR"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pPr>
            <a:r>
              <a:rPr lang="el-GR" sz="2400" dirty="0">
                <a:latin typeface="Garamond" panose="02020404030301010803" pitchFamily="18" charset="0"/>
                <a:ea typeface="Calibri" panose="020F0502020204030204" pitchFamily="34" charset="0"/>
                <a:cs typeface="Times New Roman" panose="02020603050405020304" pitchFamily="18" charset="0"/>
              </a:rPr>
              <a:t>Χαράξαμε πάνω σε πλάκα </a:t>
            </a:r>
            <a:r>
              <a:rPr lang="el-GR" sz="2400" dirty="0" err="1">
                <a:latin typeface="Garamond" panose="02020404030301010803" pitchFamily="18" charset="0"/>
                <a:ea typeface="Calibri" panose="020F0502020204030204" pitchFamily="34" charset="0"/>
                <a:cs typeface="Times New Roman" panose="02020603050405020304" pitchFamily="18" charset="0"/>
              </a:rPr>
              <a:t>λινέλεουμ</a:t>
            </a:r>
            <a:r>
              <a:rPr lang="el-GR" sz="2400" dirty="0">
                <a:latin typeface="Garamond" panose="02020404030301010803" pitchFamily="18" charset="0"/>
                <a:ea typeface="Calibri" panose="020F0502020204030204" pitchFamily="34" charset="0"/>
                <a:cs typeface="Times New Roman" panose="02020603050405020304" pitchFamily="18" charset="0"/>
              </a:rPr>
              <a:t> τα σχέδια  των </a:t>
            </a:r>
            <a:r>
              <a:rPr lang="el-GR" sz="2400" dirty="0" smtClean="0">
                <a:latin typeface="Garamond" panose="02020404030301010803" pitchFamily="18" charset="0"/>
                <a:ea typeface="Calibri" panose="020F0502020204030204" pitchFamily="34" charset="0"/>
                <a:cs typeface="Times New Roman" panose="02020603050405020304" pitchFamily="18" charset="0"/>
              </a:rPr>
              <a:t>μαθητών.</a:t>
            </a:r>
            <a:endParaRPr lang="el-GR"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pPr>
            <a:r>
              <a:rPr lang="el-GR" sz="2400" dirty="0">
                <a:latin typeface="Garamond" panose="02020404030301010803" pitchFamily="18" charset="0"/>
                <a:ea typeface="Calibri" panose="020F0502020204030204" pitchFamily="34" charset="0"/>
                <a:cs typeface="Times New Roman" panose="02020603050405020304" pitchFamily="18" charset="0"/>
              </a:rPr>
              <a:t>Τέλος τυπώσαμε πολλά </a:t>
            </a:r>
            <a:r>
              <a:rPr lang="el-GR" sz="2400" dirty="0" smtClean="0">
                <a:latin typeface="Garamond" panose="02020404030301010803" pitchFamily="18" charset="0"/>
                <a:ea typeface="Calibri" panose="020F0502020204030204" pitchFamily="34" charset="0"/>
                <a:cs typeface="Times New Roman" panose="02020603050405020304" pitchFamily="18" charset="0"/>
              </a:rPr>
              <a:t>αντίτυπα.</a:t>
            </a:r>
            <a:endParaRPr lang="el-GR"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3288" y="771525"/>
            <a:ext cx="4148138" cy="3111104"/>
          </a:xfrm>
          <a:prstGeom prst="rect">
            <a:avLst/>
          </a:prstGeom>
        </p:spPr>
      </p:pic>
    </p:spTree>
    <p:extLst>
      <p:ext uri="{BB962C8B-B14F-4D97-AF65-F5344CB8AC3E}">
        <p14:creationId xmlns:p14="http://schemas.microsoft.com/office/powerpoint/2010/main" val="3287693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3047" y="695459"/>
            <a:ext cx="3387144" cy="750975"/>
          </a:xfrm>
          <a:prstGeom prst="rect">
            <a:avLst/>
          </a:prstGeom>
          <a:noFill/>
        </p:spPr>
        <p:txBody>
          <a:bodyPr wrap="square" rtlCol="0">
            <a:spAutoFit/>
          </a:bodyPr>
          <a:lstStyle/>
          <a:p>
            <a:pPr algn="ctr">
              <a:lnSpc>
                <a:spcPct val="107000"/>
              </a:lnSpc>
              <a:spcAft>
                <a:spcPts val="800"/>
              </a:spcAft>
            </a:pPr>
            <a:r>
              <a:rPr lang="el-GR" sz="4000" b="1" dirty="0">
                <a:latin typeface="Garamond" panose="02020404030301010803" pitchFamily="18" charset="0"/>
                <a:ea typeface="Calibri" panose="020F0502020204030204" pitchFamily="34" charset="0"/>
                <a:cs typeface="Times New Roman" panose="02020603050405020304" pitchFamily="18" charset="0"/>
              </a:rPr>
              <a:t>Μεθοδολογία </a:t>
            </a:r>
            <a:endParaRPr lang="el-GR" sz="4000" b="1"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1841679" y="2550017"/>
            <a:ext cx="4662152" cy="965842"/>
          </a:xfrm>
          <a:prstGeom prst="rect">
            <a:avLst/>
          </a:prstGeom>
          <a:noFill/>
        </p:spPr>
        <p:txBody>
          <a:bodyPr wrap="square" rtlCol="0">
            <a:spAutoFit/>
          </a:bodyPr>
          <a:lstStyle/>
          <a:p>
            <a:pPr>
              <a:lnSpc>
                <a:spcPct val="107000"/>
              </a:lnSpc>
              <a:spcAft>
                <a:spcPts val="800"/>
              </a:spcAft>
            </a:pPr>
            <a:r>
              <a:rPr lang="el-GR" sz="2400" dirty="0" err="1">
                <a:latin typeface="Garamond" panose="02020404030301010803" pitchFamily="18" charset="0"/>
                <a:ea typeface="Calibri" panose="020F0502020204030204" pitchFamily="34" charset="0"/>
                <a:cs typeface="Times New Roman" panose="02020603050405020304" pitchFamily="18" charset="0"/>
              </a:rPr>
              <a:t>Ομαδοσυνεργατική</a:t>
            </a:r>
            <a:r>
              <a:rPr lang="el-GR" sz="2400" dirty="0">
                <a:latin typeface="Garamond" panose="02020404030301010803" pitchFamily="18" charset="0"/>
                <a:ea typeface="Calibri" panose="020F0502020204030204" pitchFamily="34" charset="0"/>
                <a:cs typeface="Times New Roman" panose="02020603050405020304" pitchFamily="18" charset="0"/>
              </a:rPr>
              <a:t> </a:t>
            </a:r>
          </a:p>
          <a:p>
            <a:pPr>
              <a:lnSpc>
                <a:spcPct val="107000"/>
              </a:lnSpc>
              <a:spcAft>
                <a:spcPts val="800"/>
              </a:spcAft>
            </a:pPr>
            <a:r>
              <a:rPr lang="el-GR" sz="2400" dirty="0">
                <a:latin typeface="Garamond" panose="02020404030301010803" pitchFamily="18" charset="0"/>
                <a:ea typeface="Calibri" panose="020F0502020204030204" pitchFamily="34" charset="0"/>
                <a:cs typeface="Times New Roman" panose="02020603050405020304" pitchFamily="18" charset="0"/>
              </a:rPr>
              <a:t>Διαφοροποιημένη </a:t>
            </a:r>
            <a:endParaRPr lang="el-GR"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191" y="1446434"/>
            <a:ext cx="5376000" cy="4032000"/>
          </a:xfrm>
          <a:prstGeom prst="rect">
            <a:avLst/>
          </a:prstGeom>
        </p:spPr>
      </p:pic>
    </p:spTree>
    <p:extLst>
      <p:ext uri="{BB962C8B-B14F-4D97-AF65-F5344CB8AC3E}">
        <p14:creationId xmlns:p14="http://schemas.microsoft.com/office/powerpoint/2010/main" val="352434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61" y="927279"/>
            <a:ext cx="5808371" cy="730265"/>
          </a:xfrm>
          <a:prstGeom prst="rect">
            <a:avLst/>
          </a:prstGeom>
          <a:noFill/>
        </p:spPr>
        <p:txBody>
          <a:bodyPr wrap="square" rtlCol="0">
            <a:spAutoFit/>
          </a:bodyPr>
          <a:lstStyle/>
          <a:p>
            <a:pPr algn="ctr">
              <a:lnSpc>
                <a:spcPct val="107000"/>
              </a:lnSpc>
              <a:spcAft>
                <a:spcPts val="800"/>
              </a:spcAft>
            </a:pPr>
            <a:r>
              <a:rPr lang="el-GR" sz="4000" b="1" dirty="0">
                <a:latin typeface="Garamond" panose="02020404030301010803" pitchFamily="18" charset="0"/>
                <a:ea typeface="Calibri" panose="020F0502020204030204" pitchFamily="34" charset="0"/>
                <a:cs typeface="Times New Roman" panose="02020603050405020304" pitchFamily="18" charset="0"/>
              </a:rPr>
              <a:t>Υποθέματα </a:t>
            </a:r>
            <a:endParaRPr lang="el-GR" sz="4000" b="1"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710551" y="1940484"/>
            <a:ext cx="7109138" cy="3256533"/>
          </a:xfrm>
          <a:prstGeom prst="rect">
            <a:avLst/>
          </a:prstGeom>
          <a:noFill/>
        </p:spPr>
        <p:txBody>
          <a:bodyPr wrap="square" rtlCol="0">
            <a:spAutoFit/>
          </a:bodyPr>
          <a:lstStyle/>
          <a:p>
            <a:pPr marL="342900" indent="-342900">
              <a:lnSpc>
                <a:spcPct val="107000"/>
              </a:lnSpc>
              <a:spcAft>
                <a:spcPts val="800"/>
              </a:spcAft>
              <a:buFont typeface="Wingdings" panose="05000000000000000000" pitchFamily="2" charset="2"/>
              <a:buChar char="v"/>
            </a:pPr>
            <a:r>
              <a:rPr lang="el-GR" sz="2400" dirty="0">
                <a:latin typeface="Garamond" panose="02020404030301010803" pitchFamily="18" charset="0"/>
                <a:ea typeface="Calibri" panose="020F0502020204030204" pitchFamily="34" charset="0"/>
                <a:cs typeface="Times New Roman" panose="02020603050405020304" pitchFamily="18" charset="0"/>
              </a:rPr>
              <a:t>Πολιτισμός</a:t>
            </a:r>
          </a:p>
          <a:p>
            <a:pPr marL="342900" indent="-342900">
              <a:lnSpc>
                <a:spcPct val="107000"/>
              </a:lnSpc>
              <a:spcAft>
                <a:spcPts val="800"/>
              </a:spcAft>
              <a:buFont typeface="Wingdings" panose="05000000000000000000" pitchFamily="2" charset="2"/>
              <a:buChar char="v"/>
            </a:pPr>
            <a:r>
              <a:rPr lang="el-GR" sz="2400" dirty="0">
                <a:latin typeface="Garamond" panose="02020404030301010803" pitchFamily="18" charset="0"/>
                <a:ea typeface="Calibri" panose="020F0502020204030204" pitchFamily="34" charset="0"/>
                <a:cs typeface="Times New Roman" panose="02020603050405020304" pitchFamily="18" charset="0"/>
              </a:rPr>
              <a:t>Παράδοση</a:t>
            </a:r>
          </a:p>
          <a:p>
            <a:pPr marL="342900" indent="-342900">
              <a:lnSpc>
                <a:spcPct val="107000"/>
              </a:lnSpc>
              <a:spcAft>
                <a:spcPts val="800"/>
              </a:spcAft>
              <a:buFont typeface="Wingdings" panose="05000000000000000000" pitchFamily="2" charset="2"/>
              <a:buChar char="v"/>
            </a:pPr>
            <a:r>
              <a:rPr lang="el-GR" sz="2400" dirty="0">
                <a:latin typeface="Garamond" panose="02020404030301010803" pitchFamily="18" charset="0"/>
                <a:ea typeface="Calibri" panose="020F0502020204030204" pitchFamily="34" charset="0"/>
                <a:cs typeface="Times New Roman" panose="02020603050405020304" pitchFamily="18" charset="0"/>
              </a:rPr>
              <a:t>Ομοιότητες – διαφορές </a:t>
            </a:r>
          </a:p>
          <a:p>
            <a:pPr marL="342900" indent="-342900">
              <a:lnSpc>
                <a:spcPct val="107000"/>
              </a:lnSpc>
              <a:spcAft>
                <a:spcPts val="800"/>
              </a:spcAft>
              <a:buFont typeface="Wingdings" panose="05000000000000000000" pitchFamily="2" charset="2"/>
              <a:buChar char="v"/>
            </a:pPr>
            <a:r>
              <a:rPr lang="el-GR" sz="2400" dirty="0">
                <a:latin typeface="Garamond" panose="02020404030301010803" pitchFamily="18" charset="0"/>
                <a:ea typeface="Calibri" panose="020F0502020204030204" pitchFamily="34" charset="0"/>
                <a:cs typeface="Times New Roman" panose="02020603050405020304" pitchFamily="18" charset="0"/>
              </a:rPr>
              <a:t>Καλλιτεχνικά  επαγγέλματα: ζωγράφος, γλύπτης, χαράκτης, αγιογράφος. Εικονογράφος</a:t>
            </a:r>
          </a:p>
          <a:p>
            <a:pPr marL="342900" indent="-342900">
              <a:lnSpc>
                <a:spcPct val="107000"/>
              </a:lnSpc>
              <a:spcAft>
                <a:spcPts val="800"/>
              </a:spcAft>
              <a:buFont typeface="Wingdings" panose="05000000000000000000" pitchFamily="2" charset="2"/>
              <a:buChar char="v"/>
            </a:pPr>
            <a:r>
              <a:rPr lang="el-GR" sz="2400" dirty="0">
                <a:latin typeface="Garamond" panose="02020404030301010803" pitchFamily="18" charset="0"/>
                <a:ea typeface="Calibri" panose="020F0502020204030204" pitchFamily="34" charset="0"/>
                <a:cs typeface="Times New Roman" panose="02020603050405020304" pitchFamily="18" charset="0"/>
              </a:rPr>
              <a:t>Σύνδεση της τέχνης με το παραμύθι (ανάγνωση, συζήτηση-ερμηνεία, εικονογράφηση)</a:t>
            </a:r>
            <a:endParaRPr lang="el-GR"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49" y="895579"/>
            <a:ext cx="4848225" cy="3636169"/>
          </a:xfrm>
          <a:prstGeom prst="rect">
            <a:avLst/>
          </a:prstGeom>
        </p:spPr>
      </p:pic>
    </p:spTree>
    <p:extLst>
      <p:ext uri="{BB962C8B-B14F-4D97-AF65-F5344CB8AC3E}">
        <p14:creationId xmlns:p14="http://schemas.microsoft.com/office/powerpoint/2010/main" val="2579735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5020" y="785611"/>
            <a:ext cx="3940935" cy="750975"/>
          </a:xfrm>
          <a:prstGeom prst="rect">
            <a:avLst/>
          </a:prstGeom>
          <a:noFill/>
        </p:spPr>
        <p:txBody>
          <a:bodyPr wrap="square" rtlCol="0">
            <a:spAutoFit/>
          </a:bodyPr>
          <a:lstStyle/>
          <a:p>
            <a:pPr algn="ctr">
              <a:lnSpc>
                <a:spcPct val="107000"/>
              </a:lnSpc>
              <a:spcAft>
                <a:spcPts val="800"/>
              </a:spcAft>
            </a:pPr>
            <a:r>
              <a:rPr lang="el-GR" sz="4000" b="1" dirty="0">
                <a:latin typeface="Garamond" panose="02020404030301010803" pitchFamily="18" charset="0"/>
                <a:ea typeface="Calibri" panose="020F0502020204030204" pitchFamily="34" charset="0"/>
                <a:cs typeface="Times New Roman" panose="02020603050405020304" pitchFamily="18" charset="0"/>
              </a:rPr>
              <a:t>Αξιολόγηση</a:t>
            </a:r>
            <a:r>
              <a:rPr lang="el-GR" u="sng" dirty="0">
                <a:latin typeface="Times New Roman" panose="02020603050405020304" pitchFamily="18" charset="0"/>
                <a:ea typeface="Calibri" panose="020F0502020204030204" pitchFamily="34" charset="0"/>
                <a:cs typeface="Times New Roman" panose="02020603050405020304" pitchFamily="18" charset="0"/>
              </a:rPr>
              <a:t>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618185" y="1828800"/>
            <a:ext cx="8731877" cy="3433056"/>
          </a:xfrm>
          <a:prstGeom prst="rect">
            <a:avLst/>
          </a:prstGeom>
          <a:noFill/>
        </p:spPr>
        <p:txBody>
          <a:bodyPr wrap="square" rtlCol="0">
            <a:spAutoFit/>
          </a:bodyPr>
          <a:lstStyle/>
          <a:p>
            <a:pPr>
              <a:lnSpc>
                <a:spcPct val="107000"/>
              </a:lnSpc>
              <a:spcAft>
                <a:spcPts val="800"/>
              </a:spcAft>
            </a:pPr>
            <a:r>
              <a:rPr lang="el-GR" sz="2400" dirty="0" smtClean="0">
                <a:latin typeface="Garamond" panose="02020404030301010803" pitchFamily="18" charset="0"/>
                <a:ea typeface="Calibri" panose="020F0502020204030204" pitchFamily="34" charset="0"/>
                <a:cs typeface="Times New Roman" panose="02020603050405020304" pitchFamily="18" charset="0"/>
              </a:rPr>
              <a:t>   Μέσα </a:t>
            </a:r>
            <a:r>
              <a:rPr lang="el-GR" sz="2400" dirty="0">
                <a:latin typeface="Garamond" panose="02020404030301010803" pitchFamily="18" charset="0"/>
                <a:ea typeface="Calibri" panose="020F0502020204030204" pitchFamily="34" charset="0"/>
                <a:cs typeface="Times New Roman" panose="02020603050405020304" pitchFamily="18" charset="0"/>
              </a:rPr>
              <a:t>από τις συνεργατικές εικαστικές δράσεις τα παιδιά πειραματίστηκαν με υλικά και τεχνικές, ήρθαν σε επαφή με έννοιες της εικαστικής γλώσσας, εμπλούτισαν το εικαστικό λεξιλόγιο και εξέφρασαν τα συναισθήματα και  τις απόψεις με εικαστικό τρόπο.</a:t>
            </a:r>
          </a:p>
          <a:p>
            <a:pPr>
              <a:lnSpc>
                <a:spcPct val="107000"/>
              </a:lnSpc>
              <a:spcAft>
                <a:spcPts val="800"/>
              </a:spcAft>
            </a:pPr>
            <a:r>
              <a:rPr lang="el-GR" sz="2400" dirty="0" smtClean="0">
                <a:latin typeface="Garamond" panose="02020404030301010803" pitchFamily="18" charset="0"/>
                <a:ea typeface="Calibri" panose="020F0502020204030204" pitchFamily="34" charset="0"/>
                <a:cs typeface="Times New Roman" panose="02020603050405020304" pitchFamily="18" charset="0"/>
              </a:rPr>
              <a:t>   Στην </a:t>
            </a:r>
            <a:r>
              <a:rPr lang="el-GR" sz="2400" dirty="0">
                <a:latin typeface="Garamond" panose="02020404030301010803" pitchFamily="18" charset="0"/>
                <a:ea typeface="Calibri" panose="020F0502020204030204" pitchFamily="34" charset="0"/>
                <a:cs typeface="Times New Roman" panose="02020603050405020304" pitchFamily="18" charset="0"/>
              </a:rPr>
              <a:t>αρχή παρατηρήθηκε αμηχανία και δισταγμός από τα παιδιά για τη χαρακτική, όμως στη συνέχεια επικράτησε το κλίμα της συνεργασίας και της ανταλλαγής απόψεων.</a:t>
            </a:r>
          </a:p>
          <a:p>
            <a:r>
              <a:rPr lang="el-GR" sz="2400" dirty="0" smtClean="0">
                <a:latin typeface="Garamond" panose="02020404030301010803" pitchFamily="18" charset="0"/>
                <a:ea typeface="Calibri" panose="020F0502020204030204" pitchFamily="34" charset="0"/>
              </a:rPr>
              <a:t>   Όλα </a:t>
            </a:r>
            <a:r>
              <a:rPr lang="el-GR" sz="2400" dirty="0">
                <a:latin typeface="Garamond" panose="02020404030301010803" pitchFamily="18" charset="0"/>
                <a:ea typeface="Calibri" panose="020F0502020204030204" pitchFamily="34" charset="0"/>
              </a:rPr>
              <a:t>τα παιδιά έδειξαν ενδιαφέρον και όρεξη για εικαστική </a:t>
            </a:r>
            <a:r>
              <a:rPr lang="el-GR" sz="2400" dirty="0" smtClean="0">
                <a:latin typeface="Garamond" panose="02020404030301010803" pitchFamily="18" charset="0"/>
                <a:ea typeface="Calibri" panose="020F0502020204030204" pitchFamily="34" charset="0"/>
              </a:rPr>
              <a:t>δημιουργία.</a:t>
            </a:r>
            <a:endParaRPr lang="el-GR" sz="2400" dirty="0">
              <a:latin typeface="Garamond" panose="02020404030301010803" pitchFamily="18" charset="0"/>
            </a:endParaRPr>
          </a:p>
        </p:txBody>
      </p:sp>
    </p:spTree>
    <p:extLst>
      <p:ext uri="{BB962C8B-B14F-4D97-AF65-F5344CB8AC3E}">
        <p14:creationId xmlns:p14="http://schemas.microsoft.com/office/powerpoint/2010/main" val="165282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0618">
            <a:off x="1181100" y="1071563"/>
            <a:ext cx="4610100" cy="3457575"/>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1185">
            <a:off x="6253163" y="1614488"/>
            <a:ext cx="4676775" cy="3507581"/>
          </a:xfrm>
          <a:prstGeom prst="rect">
            <a:avLst/>
          </a:prstGeom>
        </p:spPr>
      </p:pic>
    </p:spTree>
    <p:extLst>
      <p:ext uri="{BB962C8B-B14F-4D97-AF65-F5344CB8AC3E}">
        <p14:creationId xmlns:p14="http://schemas.microsoft.com/office/powerpoint/2010/main" val="262934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63699">
            <a:off x="766763" y="971550"/>
            <a:ext cx="3562351" cy="2671763"/>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54400">
            <a:off x="7538220" y="850106"/>
            <a:ext cx="3886200" cy="2914650"/>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237" y="3429000"/>
            <a:ext cx="3862388" cy="2896791"/>
          </a:xfrm>
          <a:prstGeom prst="rect">
            <a:avLst/>
          </a:prstGeom>
        </p:spPr>
      </p:pic>
    </p:spTree>
    <p:extLst>
      <p:ext uri="{BB962C8B-B14F-4D97-AF65-F5344CB8AC3E}">
        <p14:creationId xmlns:p14="http://schemas.microsoft.com/office/powerpoint/2010/main" val="702262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Τομή">
  <a:themeElements>
    <a:clrScheme name="Τομή">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Τομή">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Τομή">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95</TotalTime>
  <Words>351</Words>
  <Application>Microsoft Office PowerPoint</Application>
  <PresentationFormat>Ευρεία οθόνη</PresentationFormat>
  <Paragraphs>40</Paragraphs>
  <Slides>12</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12</vt:i4>
      </vt:variant>
    </vt:vector>
  </HeadingPairs>
  <TitlesOfParts>
    <vt:vector size="19" baseType="lpstr">
      <vt:lpstr>Calibri</vt:lpstr>
      <vt:lpstr>Century Gothic</vt:lpstr>
      <vt:lpstr>Garamond</vt:lpstr>
      <vt:lpstr>Times New Roman</vt:lpstr>
      <vt:lpstr>Wingdings</vt:lpstr>
      <vt:lpstr>Wingdings 3</vt:lpstr>
      <vt:lpstr>Τομή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laptop</dc:creator>
  <cp:lastModifiedBy>laptop</cp:lastModifiedBy>
  <cp:revision>23</cp:revision>
  <dcterms:created xsi:type="dcterms:W3CDTF">2019-02-06T15:47:29Z</dcterms:created>
  <dcterms:modified xsi:type="dcterms:W3CDTF">2019-02-07T18:04:08Z</dcterms:modified>
</cp:coreProperties>
</file>